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  <p:sldMasterId id="2147483709" r:id="rId5"/>
  </p:sldMasterIdLst>
  <p:notesMasterIdLst>
    <p:notesMasterId r:id="rId8"/>
  </p:notesMasterIdLst>
  <p:handoutMasterIdLst>
    <p:handoutMasterId r:id="rId9"/>
  </p:handoutMasterIdLst>
  <p:sldIdLst>
    <p:sldId id="731" r:id="rId6"/>
    <p:sldId id="732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33CC"/>
    <a:srgbClr val="3333FF"/>
    <a:srgbClr val="0000CC"/>
    <a:srgbClr val="00B050"/>
    <a:srgbClr val="FFA139"/>
    <a:srgbClr val="9900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6318" autoAdjust="0"/>
  </p:normalViewPr>
  <p:slideViewPr>
    <p:cSldViewPr snapToGrid="0">
      <p:cViewPr varScale="1">
        <p:scale>
          <a:sx n="105" d="100"/>
          <a:sy n="105" d="100"/>
        </p:scale>
        <p:origin x="324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6725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6725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fld id="{DEFFC731-7588-4FD4-9091-459AE4578137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7"/>
            <a:ext cx="3038475" cy="466725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fld id="{EFCD61C4-6180-4CDF-B814-9E75E70F82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799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6434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r">
              <a:defRPr sz="1200"/>
            </a:lvl1pPr>
          </a:lstStyle>
          <a:p>
            <a:fld id="{3CBB673C-CE1C-48D6-A78D-2FEC71C33BDD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8" tIns="46574" rIns="93148" bIns="465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48" tIns="46574" rIns="93148" bIns="4657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r">
              <a:defRPr sz="1200"/>
            </a:lvl1pPr>
          </a:lstStyle>
          <a:p>
            <a:fld id="{C4CA7F25-DF74-47FD-A1AC-91C2EDFE8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08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729075-0754-4147-9625-C8F04EE4B15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7588" cy="3430588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</p:spPr>
        <p:txBody>
          <a:bodyPr lIns="91569" tIns="45785" rIns="91569" bIns="45785"/>
          <a:lstStyle/>
          <a:p>
            <a:endParaRPr lang="en-US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817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729075-0754-4147-9625-C8F04EE4B15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7588" cy="3430588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</p:spPr>
        <p:txBody>
          <a:bodyPr lIns="91569" tIns="45785" rIns="91569" bIns="45785"/>
          <a:lstStyle/>
          <a:p>
            <a:endParaRPr lang="en-US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64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3674533" y="1962150"/>
            <a:ext cx="8009468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8B3FFA-99AC-4324-BD10-92BBEB903BF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6581001"/>
            <a:ext cx="264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6839096" y="4489851"/>
            <a:ext cx="4844904" cy="1550601"/>
          </a:xfrm>
        </p:spPr>
        <p:txBody>
          <a:bodyPr/>
          <a:lstStyle>
            <a:lvl1pPr marL="0" indent="0" algn="r">
              <a:buNone/>
              <a:defRPr b="1"/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508001" y="281928"/>
            <a:ext cx="11175999" cy="707886"/>
          </a:xfrm>
          <a:prstGeom prst="rect">
            <a:avLst/>
          </a:prstGeom>
          <a:effectLst>
            <a:outerShdw dist="35560" dir="2700000" algn="ctr" rotWithShape="0">
              <a:srgbClr val="C0C0C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Air Force Sustainment Center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15" y="3259138"/>
            <a:ext cx="2938767" cy="294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7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4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43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20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Green Stripe"/>
          <p:cNvSpPr>
            <a:spLocks/>
          </p:cNvSpPr>
          <p:nvPr userDrawn="1"/>
        </p:nvSpPr>
        <p:spPr>
          <a:xfrm flipH="1">
            <a:off x="2890496" y="-4907"/>
            <a:ext cx="3657600" cy="6862906"/>
          </a:xfrm>
          <a:prstGeom prst="parallelogram">
            <a:avLst/>
          </a:prstGeom>
          <a:solidFill>
            <a:schemeClr val="accent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Green Stripe"/>
          <p:cNvSpPr>
            <a:spLocks/>
          </p:cNvSpPr>
          <p:nvPr userDrawn="1"/>
        </p:nvSpPr>
        <p:spPr>
          <a:xfrm flipH="1">
            <a:off x="-5494" y="-11225"/>
            <a:ext cx="3657600" cy="6867144"/>
          </a:xfrm>
          <a:prstGeom prst="parallelogram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White Stripe"/>
          <p:cNvSpPr>
            <a:spLocks/>
          </p:cNvSpPr>
          <p:nvPr userDrawn="1"/>
        </p:nvSpPr>
        <p:spPr>
          <a:xfrm flipH="1">
            <a:off x="5786486" y="-11225"/>
            <a:ext cx="3657600" cy="6867144"/>
          </a:xfrm>
          <a:prstGeom prst="parallelogram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Blue Stripe"/>
          <p:cNvSpPr>
            <a:spLocks/>
          </p:cNvSpPr>
          <p:nvPr userDrawn="1"/>
        </p:nvSpPr>
        <p:spPr>
          <a:xfrm flipH="1">
            <a:off x="8682476" y="-11226"/>
            <a:ext cx="3657600" cy="6869225"/>
          </a:xfrm>
          <a:prstGeom prst="parallelogram">
            <a:avLst/>
          </a:prstGeom>
          <a:solidFill>
            <a:schemeClr val="accent4">
              <a:lumMod val="75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80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58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30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587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93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charset="0"/>
                <a:ea typeface="+mn-ea"/>
                <a:cs typeface="+mn-cs"/>
              </a:rPr>
              <a:t>Delivering combat power for America!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7625"/>
            <a:ext cx="10118218" cy="1143000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US" sz="32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37576" y="2438400"/>
            <a:ext cx="11197167" cy="946150"/>
          </a:xfrm>
        </p:spPr>
        <p:txBody>
          <a:bodyPr anchor="ctr"/>
          <a:lstStyle>
            <a:lvl1pPr marL="0" indent="0" algn="ctr">
              <a:buNone/>
              <a:defRPr sz="2800" i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8" y="124432"/>
            <a:ext cx="974313" cy="9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47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charset="0"/>
                <a:ea typeface="+mn-ea"/>
                <a:cs typeface="+mn-cs"/>
              </a:rPr>
              <a:t>Delivering combat power for America!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8" y="124432"/>
            <a:ext cx="974313" cy="9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930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E6CACA-09AB-49BC-8429-8308382B75D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095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C0E13-74C3-4652-A447-D38245250A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0586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8254" y="6511594"/>
            <a:ext cx="11177271" cy="0"/>
          </a:xfrm>
          <a:custGeom>
            <a:avLst/>
            <a:gdLst/>
            <a:ahLst/>
            <a:cxnLst/>
            <a:rect l="l" t="t" r="r" b="b"/>
            <a:pathLst>
              <a:path w="11177270">
                <a:moveTo>
                  <a:pt x="0" y="0"/>
                </a:moveTo>
                <a:lnTo>
                  <a:pt x="11177016" y="0"/>
                </a:lnTo>
              </a:path>
            </a:pathLst>
          </a:custGeom>
          <a:ln w="8229">
            <a:solidFill>
              <a:srgbClr val="0C2C8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508254" y="6536283"/>
            <a:ext cx="11177271" cy="0"/>
          </a:xfrm>
          <a:custGeom>
            <a:avLst/>
            <a:gdLst/>
            <a:ahLst/>
            <a:cxnLst/>
            <a:rect l="l" t="t" r="r" b="b"/>
            <a:pathLst>
              <a:path w="11177270">
                <a:moveTo>
                  <a:pt x="0" y="0"/>
                </a:moveTo>
                <a:lnTo>
                  <a:pt x="11177016" y="0"/>
                </a:lnTo>
              </a:path>
            </a:pathLst>
          </a:custGeom>
          <a:ln w="24688">
            <a:solidFill>
              <a:srgbClr val="0C2C8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6024881" y="1385127"/>
            <a:ext cx="60959" cy="5027865"/>
          </a:xfrm>
          <a:custGeom>
            <a:avLst/>
            <a:gdLst/>
            <a:ahLst/>
            <a:cxnLst/>
            <a:rect l="l" t="t" r="r" b="b"/>
            <a:pathLst>
              <a:path w="5079" h="5303520">
                <a:moveTo>
                  <a:pt x="0" y="0"/>
                </a:moveTo>
                <a:lnTo>
                  <a:pt x="4572" y="530352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202692" y="3727705"/>
            <a:ext cx="11764011" cy="17145"/>
          </a:xfrm>
          <a:custGeom>
            <a:avLst/>
            <a:gdLst/>
            <a:ahLst/>
            <a:cxnLst/>
            <a:rect l="l" t="t" r="r" b="b"/>
            <a:pathLst>
              <a:path w="11764010" h="17145">
                <a:moveTo>
                  <a:pt x="0" y="16764"/>
                </a:moveTo>
                <a:lnTo>
                  <a:pt x="1176375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75" b="1" i="0">
                <a:solidFill>
                  <a:srgbClr val="00AF50"/>
                </a:solidFill>
                <a:latin typeface="Arial"/>
                <a:cs typeface="Arial"/>
              </a:defRPr>
            </a:lvl1pPr>
          </a:lstStyle>
          <a:p>
            <a:pPr marL="9525">
              <a:spcBef>
                <a:spcPts val="11"/>
              </a:spcBef>
              <a:defRPr/>
            </a:pPr>
            <a:endParaRPr lang="en-US" spc="-4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9525">
              <a:spcBef>
                <a:spcPts val="56"/>
              </a:spcBef>
              <a:defRPr/>
            </a:pPr>
            <a:endParaRPr lang="en-US" spc="-4" dirty="0">
              <a:solidFill>
                <a:prstClr val="black"/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9050">
              <a:defRPr/>
            </a:pPr>
            <a:fld id="{81D60167-4931-47E6-BA6A-407CBD079E47}" type="slidenum">
              <a:rPr lang="en-US" spc="-4" smtClean="0"/>
              <a:pPr marL="19050">
                <a:defRPr/>
              </a:pPr>
              <a:t>‹#›</a:t>
            </a:fld>
            <a:endParaRPr lang="en-US" spc="-4" dirty="0"/>
          </a:p>
        </p:txBody>
      </p:sp>
      <p:sp>
        <p:nvSpPr>
          <p:cNvPr id="14" name="bk object 19"/>
          <p:cNvSpPr/>
          <p:nvPr userDrawn="1"/>
        </p:nvSpPr>
        <p:spPr>
          <a:xfrm>
            <a:off x="507491" y="1231391"/>
            <a:ext cx="11177271" cy="0"/>
          </a:xfrm>
          <a:custGeom>
            <a:avLst/>
            <a:gdLst/>
            <a:ahLst/>
            <a:cxnLst/>
            <a:rect l="l" t="t" r="r" b="b"/>
            <a:pathLst>
              <a:path w="11177270">
                <a:moveTo>
                  <a:pt x="0" y="0"/>
                </a:moveTo>
                <a:lnTo>
                  <a:pt x="11177016" y="0"/>
                </a:lnTo>
              </a:path>
            </a:pathLst>
          </a:custGeom>
          <a:ln w="57912">
            <a:solidFill>
              <a:srgbClr val="0C2C8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6233100" y="1265866"/>
            <a:ext cx="836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Matrix</a:t>
            </a:r>
            <a:endParaRPr kumimoji="0" lang="en-US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4" name="Content Placeholder 5"/>
          <p:cNvGraphicFramePr>
            <a:graphicFrameLocks/>
          </p:cNvGraphicFramePr>
          <p:nvPr userDrawn="1">
            <p:extLst/>
          </p:nvPr>
        </p:nvGraphicFramePr>
        <p:xfrm>
          <a:off x="6233099" y="1560589"/>
          <a:ext cx="5573351" cy="207574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77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8363">
                <a:tc rowSpan="7"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Likelihood</a:t>
                      </a:r>
                      <a:endParaRPr lang="en-US" sz="800" b="1" dirty="0"/>
                    </a:p>
                  </a:txBody>
                  <a:tcPr marL="121920" marR="12192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10000">
                          <a:schemeClr val="bg1">
                            <a:lumMod val="65000"/>
                          </a:schemeClr>
                        </a:gs>
                        <a:gs pos="50000">
                          <a:schemeClr val="bg1"/>
                        </a:gs>
                        <a:gs pos="90000">
                          <a:schemeClr val="bg1">
                            <a:lumMod val="6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effectLst/>
                        </a:rPr>
                        <a:t>5</a:t>
                      </a:r>
                    </a:p>
                    <a:p>
                      <a:pPr algn="ctr"/>
                      <a:r>
                        <a:rPr lang="en-US" sz="500" b="0" dirty="0" smtClean="0">
                          <a:effectLst/>
                        </a:rPr>
                        <a:t>Near Certainty</a:t>
                      </a:r>
                      <a:endParaRPr lang="en-US" sz="500" b="0" dirty="0">
                        <a:effectLst/>
                      </a:endParaRPr>
                    </a:p>
                  </a:txBody>
                  <a:tcPr marL="121920" marR="1219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0" dirty="0">
                        <a:effectLst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63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effectLst/>
                        </a:rPr>
                        <a:t>4</a:t>
                      </a:r>
                    </a:p>
                    <a:p>
                      <a:pPr algn="ctr"/>
                      <a:r>
                        <a:rPr lang="en-US" sz="500" b="0" dirty="0" smtClean="0">
                          <a:effectLst/>
                        </a:rPr>
                        <a:t>Highly Likely</a:t>
                      </a:r>
                      <a:endParaRPr lang="en-US" sz="500" b="0" dirty="0">
                        <a:effectLst/>
                      </a:endParaRP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363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effectLst/>
                        </a:rPr>
                        <a:t>3</a:t>
                      </a:r>
                    </a:p>
                    <a:p>
                      <a:pPr algn="ctr"/>
                      <a:r>
                        <a:rPr lang="en-US" sz="500" b="0" dirty="0" smtClean="0">
                          <a:effectLst/>
                        </a:rPr>
                        <a:t>Likely</a:t>
                      </a:r>
                      <a:endParaRPr lang="en-US" sz="500" b="0" dirty="0">
                        <a:effectLst/>
                      </a:endParaRP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363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effectLst/>
                        </a:rPr>
                        <a:t>2</a:t>
                      </a:r>
                    </a:p>
                    <a:p>
                      <a:pPr algn="ctr"/>
                      <a:r>
                        <a:rPr lang="en-US" sz="500" b="0" dirty="0" smtClean="0">
                          <a:effectLst/>
                        </a:rPr>
                        <a:t>Low</a:t>
                      </a:r>
                      <a:endParaRPr lang="en-US" sz="400" b="0" dirty="0">
                        <a:effectLst/>
                      </a:endParaRP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363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effectLst/>
                        </a:rPr>
                        <a:t>1</a:t>
                      </a:r>
                    </a:p>
                    <a:p>
                      <a:pPr algn="ctr"/>
                      <a:r>
                        <a:rPr lang="en-US" sz="500" b="0" dirty="0" smtClean="0">
                          <a:effectLst/>
                        </a:rPr>
                        <a:t>Not Likely</a:t>
                      </a:r>
                      <a:endParaRPr lang="en-US" sz="500" b="0" dirty="0">
                        <a:effectLst/>
                      </a:endParaRP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566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b="1" dirty="0"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1</a:t>
                      </a:r>
                    </a:p>
                    <a:p>
                      <a:pPr algn="ctr"/>
                      <a:r>
                        <a:rPr lang="en-US" sz="500" b="0" dirty="0" smtClean="0"/>
                        <a:t>(Minimal)</a:t>
                      </a:r>
                      <a:endParaRPr lang="en-US" sz="500" b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b="0" dirty="0" smtClean="0"/>
                        <a:t>(Minor)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3</a:t>
                      </a:r>
                    </a:p>
                    <a:p>
                      <a:pPr algn="ctr"/>
                      <a:r>
                        <a:rPr lang="en-US" sz="500" b="0" dirty="0" smtClean="0"/>
                        <a:t>(Moderate)</a:t>
                      </a:r>
                      <a:endParaRPr lang="en-US" sz="500" b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4</a:t>
                      </a:r>
                    </a:p>
                    <a:p>
                      <a:pPr algn="ctr"/>
                      <a:r>
                        <a:rPr lang="en-US" sz="500" b="0" dirty="0" smtClean="0"/>
                        <a:t>(Significant)</a:t>
                      </a:r>
                      <a:endParaRPr lang="en-US" sz="500" b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5</a:t>
                      </a:r>
                    </a:p>
                    <a:p>
                      <a:pPr algn="ctr"/>
                      <a:r>
                        <a:rPr lang="en-US" sz="500" b="0" dirty="0" smtClean="0"/>
                        <a:t>(Severe)</a:t>
                      </a:r>
                      <a:endParaRPr lang="en-US" sz="500" b="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608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/>
                    </a:p>
                  </a:txBody>
                  <a:tcPr marL="121920" marR="1219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">
                          <a:schemeClr val="bg1">
                            <a:lumMod val="65000"/>
                          </a:schemeClr>
                        </a:gs>
                        <a:gs pos="50000">
                          <a:schemeClr val="bg1"/>
                        </a:gs>
                        <a:gs pos="9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800" b="1" dirty="0" smtClean="0"/>
                        <a:t>Consequence</a:t>
                      </a:r>
                      <a:endParaRPr lang="en-US" sz="800" b="1" dirty="0"/>
                    </a:p>
                  </a:txBody>
                  <a:tcPr marL="121920" marR="1219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">
                          <a:schemeClr val="bg1">
                            <a:lumMod val="65000"/>
                          </a:schemeClr>
                        </a:gs>
                        <a:gs pos="50000">
                          <a:schemeClr val="bg1"/>
                        </a:gs>
                        <a:gs pos="9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 userDrawn="1"/>
        </p:nvSpPr>
        <p:spPr>
          <a:xfrm>
            <a:off x="7137774" y="1295090"/>
            <a:ext cx="4668676" cy="246221"/>
          </a:xfrm>
          <a:prstGeom prst="rect">
            <a:avLst/>
          </a:prstGeom>
          <a:solidFill>
            <a:schemeClr val="tx1">
              <a:alpha val="59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    without mitigation                     with mitigation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" name="Oval 25"/>
          <p:cNvSpPr/>
          <p:nvPr userDrawn="1"/>
        </p:nvSpPr>
        <p:spPr bwMode="auto">
          <a:xfrm>
            <a:off x="7304180" y="1323153"/>
            <a:ext cx="243840" cy="182880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" name="object 42"/>
          <p:cNvSpPr/>
          <p:nvPr userDrawn="1"/>
        </p:nvSpPr>
        <p:spPr>
          <a:xfrm>
            <a:off x="9735200" y="1323154"/>
            <a:ext cx="199633" cy="1828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1" y="124432"/>
            <a:ext cx="1299084" cy="9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6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0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5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0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E6CACA-09AB-49BC-8429-8308382B75D4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2156682" y="69057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7576" y="1283270"/>
            <a:ext cx="11197167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2nd Bullet</a:t>
            </a:r>
          </a:p>
        </p:txBody>
      </p:sp>
    </p:spTree>
    <p:extLst>
      <p:ext uri="{BB962C8B-B14F-4D97-AF65-F5344CB8AC3E}">
        <p14:creationId xmlns:p14="http://schemas.microsoft.com/office/powerpoint/2010/main" val="40257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EC71-FA75-4068-A7B0-AF6F21A2026F}" type="datetimeFigureOut">
              <a:rPr lang="en-US" smtClean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3AC3A-B490-47B3-8CEA-AE07D7F78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4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Line 31"/>
          <p:cNvSpPr>
            <a:spLocks noChangeShapeType="1"/>
          </p:cNvSpPr>
          <p:nvPr/>
        </p:nvSpPr>
        <p:spPr bwMode="auto">
          <a:xfrm flipH="1" flipV="1">
            <a:off x="1861697" y="5118738"/>
            <a:ext cx="83118" cy="269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5" name="Freeform 3"/>
          <p:cNvSpPr>
            <a:spLocks/>
          </p:cNvSpPr>
          <p:nvPr/>
        </p:nvSpPr>
        <p:spPr bwMode="auto">
          <a:xfrm>
            <a:off x="1802308" y="781538"/>
            <a:ext cx="7359650" cy="6019800"/>
          </a:xfrm>
          <a:custGeom>
            <a:avLst/>
            <a:gdLst>
              <a:gd name="T0" fmla="*/ 2147483647 w 2208"/>
              <a:gd name="T1" fmla="*/ 0 h 2112"/>
              <a:gd name="T2" fmla="*/ 0 w 2208"/>
              <a:gd name="T3" fmla="*/ 2147483647 h 2112"/>
              <a:gd name="T4" fmla="*/ 2147483647 w 2208"/>
              <a:gd name="T5" fmla="*/ 2147483647 h 2112"/>
              <a:gd name="T6" fmla="*/ 2147483647 w 2208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2112"/>
              <a:gd name="T14" fmla="*/ 2208 w 2208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2112">
                <a:moveTo>
                  <a:pt x="1104" y="0"/>
                </a:moveTo>
                <a:lnTo>
                  <a:pt x="0" y="2112"/>
                </a:lnTo>
                <a:lnTo>
                  <a:pt x="2208" y="2112"/>
                </a:lnTo>
                <a:lnTo>
                  <a:pt x="1104" y="0"/>
                </a:lnTo>
                <a:close/>
              </a:path>
            </a:pathLst>
          </a:cu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1617953" y="756138"/>
            <a:ext cx="3841750" cy="6019800"/>
          </a:xfrm>
          <a:custGeom>
            <a:avLst/>
            <a:gdLst>
              <a:gd name="T0" fmla="*/ 2147483647 w 1152"/>
              <a:gd name="T1" fmla="*/ 0 h 2112"/>
              <a:gd name="T2" fmla="*/ 0 w 1152"/>
              <a:gd name="T3" fmla="*/ 2147483647 h 2112"/>
              <a:gd name="T4" fmla="*/ 2147483647 w 1152"/>
              <a:gd name="T5" fmla="*/ 2147483647 h 2112"/>
              <a:gd name="T6" fmla="*/ 0 60000 65536"/>
              <a:gd name="T7" fmla="*/ 0 60000 65536"/>
              <a:gd name="T8" fmla="*/ 0 60000 65536"/>
              <a:gd name="T9" fmla="*/ 0 w 1152"/>
              <a:gd name="T10" fmla="*/ 0 h 2112"/>
              <a:gd name="T11" fmla="*/ 1152 w 1152"/>
              <a:gd name="T12" fmla="*/ 2112 h 2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2112">
                <a:moveTo>
                  <a:pt x="1152" y="0"/>
                </a:moveTo>
                <a:lnTo>
                  <a:pt x="0" y="1680"/>
                </a:lnTo>
                <a:lnTo>
                  <a:pt x="48" y="2112"/>
                </a:lnTo>
              </a:path>
            </a:pathLst>
          </a:cu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623983" y="3656009"/>
            <a:ext cx="172835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JOURNEYMAN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973903" y="6388617"/>
            <a:ext cx="2126443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PROBATIONARY PERIOD  (2 YEARS)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0" y="-66448"/>
            <a:ext cx="12192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WG CAREER PROGRESSION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 flipV="1">
            <a:off x="2127089" y="4107718"/>
            <a:ext cx="128270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 flipV="1">
            <a:off x="3427908" y="2000738"/>
            <a:ext cx="1276210" cy="208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 flipV="1">
            <a:off x="4697908" y="819638"/>
            <a:ext cx="711200" cy="1181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 Box 19"/>
          <p:cNvSpPr txBox="1">
            <a:spLocks noChangeArrowheads="1"/>
          </p:cNvSpPr>
          <p:nvPr/>
        </p:nvSpPr>
        <p:spPr bwMode="auto">
          <a:xfrm>
            <a:off x="2136369" y="5921117"/>
            <a:ext cx="373211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APPRENTICE / HELPER / TRAINEE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xt Box 43"/>
          <p:cNvSpPr txBox="1">
            <a:spLocks noChangeArrowheads="1"/>
          </p:cNvSpPr>
          <p:nvPr/>
        </p:nvSpPr>
        <p:spPr bwMode="auto">
          <a:xfrm>
            <a:off x="-75291" y="5166697"/>
            <a:ext cx="1650221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APPRENTICE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(person learning trade from skilled employer)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2-3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497953" y="2512971"/>
            <a:ext cx="2510900" cy="10926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JOURNEYMAN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(person with professional certification to perform common to complex work and provide production support services)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10-17 Yrs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Parallelogram 93"/>
          <p:cNvSpPr/>
          <p:nvPr/>
        </p:nvSpPr>
        <p:spPr>
          <a:xfrm>
            <a:off x="2366633" y="5822272"/>
            <a:ext cx="6198176" cy="18288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809457" y="6269958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139180" y="6268429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901373" y="6269958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43"/>
          <p:cNvSpPr txBox="1">
            <a:spLocks noChangeArrowheads="1"/>
          </p:cNvSpPr>
          <p:nvPr/>
        </p:nvSpPr>
        <p:spPr bwMode="auto">
          <a:xfrm>
            <a:off x="1362426" y="610478"/>
            <a:ext cx="3341692" cy="10926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JOURNEYMAN (Advanced)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(journeyman with unique ability to work unconventional/one-of-a kind systems or items, sometimes when no technical data is available)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5-7 Yrs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4911678" y="1816167"/>
            <a:ext cx="1165746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736048" y="1692901"/>
            <a:ext cx="2545392" cy="115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707805" y="1693792"/>
            <a:ext cx="171569" cy="11975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Parallelogram 65"/>
          <p:cNvSpPr/>
          <p:nvPr/>
        </p:nvSpPr>
        <p:spPr>
          <a:xfrm rot="14398530" flipV="1">
            <a:off x="1740269" y="5469500"/>
            <a:ext cx="859966" cy="18288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3033272" y="4747069"/>
            <a:ext cx="4840828" cy="18838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43"/>
          <p:cNvSpPr txBox="1">
            <a:spLocks noChangeArrowheads="1"/>
          </p:cNvSpPr>
          <p:nvPr/>
        </p:nvSpPr>
        <p:spPr bwMode="auto">
          <a:xfrm>
            <a:off x="8819413" y="6004982"/>
            <a:ext cx="131965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</a:t>
            </a:r>
            <a:r>
              <a:rPr kumimoji="0" lang="en-US" sz="11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On-the-job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6789747" y="6268686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113489" y="6268429"/>
            <a:ext cx="6705924" cy="1152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Line 40"/>
          <p:cNvSpPr>
            <a:spLocks noChangeShapeType="1"/>
          </p:cNvSpPr>
          <p:nvPr/>
        </p:nvSpPr>
        <p:spPr bwMode="auto">
          <a:xfrm>
            <a:off x="7048231" y="3907123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8214983" y="2713466"/>
            <a:ext cx="2239283" cy="242631"/>
          </a:xfrm>
          <a:prstGeom prst="rect">
            <a:avLst/>
          </a:prstGeom>
          <a:solidFill>
            <a:schemeClr val="bg1">
              <a:lumMod val="50000"/>
              <a:alpha val="67000"/>
            </a:schemeClr>
          </a:solidFill>
          <a:ln w="19050" cmpd="dbl">
            <a:noFill/>
            <a:miter lim="800000"/>
            <a:headEnd type="none" w="sm" len="sm"/>
            <a:tailEnd type="none" w="sm" len="sm"/>
          </a:ln>
        </p:spPr>
        <p:txBody>
          <a:bodyPr wrap="square" lIns="0" tIns="91440" rIns="0" bIns="9144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latin typeface="Calibri" panose="020F0502020204030204"/>
              </a:rPr>
              <a:t>REQUIRED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Training</a:t>
            </a:r>
          </a:p>
        </p:txBody>
      </p:sp>
      <p:sp>
        <p:nvSpPr>
          <p:cNvPr id="130" name="Text Box 43"/>
          <p:cNvSpPr txBox="1">
            <a:spLocks noChangeArrowheads="1"/>
          </p:cNvSpPr>
          <p:nvPr/>
        </p:nvSpPr>
        <p:spPr bwMode="auto">
          <a:xfrm>
            <a:off x="8403571" y="3399832"/>
            <a:ext cx="1862109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Training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 Training Plan Requirements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Qualifications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Certifications</a:t>
            </a:r>
          </a:p>
        </p:txBody>
      </p:sp>
      <p:sp>
        <p:nvSpPr>
          <p:cNvPr id="102" name="Text Box 43"/>
          <p:cNvSpPr txBox="1">
            <a:spLocks noChangeArrowheads="1"/>
          </p:cNvSpPr>
          <p:nvPr/>
        </p:nvSpPr>
        <p:spPr bwMode="auto">
          <a:xfrm>
            <a:off x="8404386" y="4879665"/>
            <a:ext cx="2004913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Training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 Training Plan Requirements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Qualifications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Certifications</a:t>
            </a:r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2454064" y="6268429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7624470" y="6268429"/>
            <a:ext cx="142572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8449290" y="6268429"/>
            <a:ext cx="115519" cy="531821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3121200" y="168415"/>
            <a:ext cx="422787" cy="5903541"/>
            <a:chOff x="2849052" y="168415"/>
            <a:chExt cx="422787" cy="5903541"/>
          </a:xfrm>
        </p:grpSpPr>
        <p:sp>
          <p:nvSpPr>
            <p:cNvPr id="7" name="Up Arrow 6"/>
            <p:cNvSpPr/>
            <p:nvPr/>
          </p:nvSpPr>
          <p:spPr>
            <a:xfrm rot="2296476">
              <a:off x="2849052" y="168415"/>
              <a:ext cx="422787" cy="5903541"/>
            </a:xfrm>
            <a:prstGeom prst="upArrow">
              <a:avLst/>
            </a:prstGeom>
            <a:solidFill>
              <a:schemeClr val="accent1"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8537613">
              <a:off x="447174" y="2934859"/>
              <a:ext cx="52870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20+   YEAR   CAREER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7" name="Line 31"/>
          <p:cNvSpPr>
            <a:spLocks noChangeShapeType="1"/>
          </p:cNvSpPr>
          <p:nvPr/>
        </p:nvSpPr>
        <p:spPr bwMode="auto">
          <a:xfrm flipH="1">
            <a:off x="67403" y="5100451"/>
            <a:ext cx="1562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571807" y="1702403"/>
            <a:ext cx="109622" cy="1088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662924" y="456772"/>
            <a:ext cx="3492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>
                <a:solidFill>
                  <a:srgbClr val="990033"/>
                </a:solidFill>
              </a:rPr>
              <a:t>This chart: 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solidFill>
                  <a:srgbClr val="990033"/>
                </a:solidFill>
              </a:rPr>
              <a:t>provides a general overview of skill levels. 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solidFill>
                  <a:srgbClr val="990033"/>
                </a:solidFill>
              </a:rPr>
              <a:t>provides </a:t>
            </a:r>
            <a:r>
              <a:rPr lang="en-US" sz="1200" b="1" i="1" u="sng" dirty="0" smtClean="0">
                <a:solidFill>
                  <a:srgbClr val="990033"/>
                </a:solidFill>
              </a:rPr>
              <a:t>minimum</a:t>
            </a:r>
            <a:r>
              <a:rPr lang="en-US" sz="1200" b="1" i="1" dirty="0" smtClean="0">
                <a:solidFill>
                  <a:srgbClr val="990033"/>
                </a:solidFill>
              </a:rPr>
              <a:t> education and training requirements to become eligible for progression.  </a:t>
            </a:r>
          </a:p>
          <a:p>
            <a:r>
              <a:rPr lang="en-US" sz="1200" b="1" i="1" dirty="0" smtClean="0">
                <a:solidFill>
                  <a:srgbClr val="990033"/>
                </a:solidFill>
              </a:rPr>
              <a:t>See next </a:t>
            </a:r>
            <a:r>
              <a:rPr lang="en-US" sz="1100" b="1" i="1" dirty="0" smtClean="0">
                <a:solidFill>
                  <a:srgbClr val="990033"/>
                </a:solidFill>
              </a:rPr>
              <a:t>page</a:t>
            </a:r>
            <a:r>
              <a:rPr lang="en-US" sz="1200" b="1" i="1" dirty="0" smtClean="0">
                <a:solidFill>
                  <a:srgbClr val="990033"/>
                </a:solidFill>
              </a:rPr>
              <a:t> for recommendations to become more competitive.</a:t>
            </a:r>
            <a:endParaRPr lang="en-US" sz="1200" b="1" i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8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Line 31"/>
          <p:cNvSpPr>
            <a:spLocks noChangeShapeType="1"/>
          </p:cNvSpPr>
          <p:nvPr/>
        </p:nvSpPr>
        <p:spPr bwMode="auto">
          <a:xfrm flipH="1" flipV="1">
            <a:off x="1861697" y="5118738"/>
            <a:ext cx="83118" cy="269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5" name="Freeform 3"/>
          <p:cNvSpPr>
            <a:spLocks/>
          </p:cNvSpPr>
          <p:nvPr/>
        </p:nvSpPr>
        <p:spPr bwMode="auto">
          <a:xfrm>
            <a:off x="1802308" y="781538"/>
            <a:ext cx="7359650" cy="6019800"/>
          </a:xfrm>
          <a:custGeom>
            <a:avLst/>
            <a:gdLst>
              <a:gd name="T0" fmla="*/ 2147483647 w 2208"/>
              <a:gd name="T1" fmla="*/ 0 h 2112"/>
              <a:gd name="T2" fmla="*/ 0 w 2208"/>
              <a:gd name="T3" fmla="*/ 2147483647 h 2112"/>
              <a:gd name="T4" fmla="*/ 2147483647 w 2208"/>
              <a:gd name="T5" fmla="*/ 2147483647 h 2112"/>
              <a:gd name="T6" fmla="*/ 2147483647 w 2208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2112"/>
              <a:gd name="T14" fmla="*/ 2208 w 2208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2112">
                <a:moveTo>
                  <a:pt x="1104" y="0"/>
                </a:moveTo>
                <a:lnTo>
                  <a:pt x="0" y="2112"/>
                </a:lnTo>
                <a:lnTo>
                  <a:pt x="2208" y="2112"/>
                </a:lnTo>
                <a:lnTo>
                  <a:pt x="1104" y="0"/>
                </a:lnTo>
                <a:close/>
              </a:path>
            </a:pathLst>
          </a:cu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1617953" y="756138"/>
            <a:ext cx="3841750" cy="6019800"/>
          </a:xfrm>
          <a:custGeom>
            <a:avLst/>
            <a:gdLst>
              <a:gd name="T0" fmla="*/ 2147483647 w 1152"/>
              <a:gd name="T1" fmla="*/ 0 h 2112"/>
              <a:gd name="T2" fmla="*/ 0 w 1152"/>
              <a:gd name="T3" fmla="*/ 2147483647 h 2112"/>
              <a:gd name="T4" fmla="*/ 2147483647 w 1152"/>
              <a:gd name="T5" fmla="*/ 2147483647 h 2112"/>
              <a:gd name="T6" fmla="*/ 0 60000 65536"/>
              <a:gd name="T7" fmla="*/ 0 60000 65536"/>
              <a:gd name="T8" fmla="*/ 0 60000 65536"/>
              <a:gd name="T9" fmla="*/ 0 w 1152"/>
              <a:gd name="T10" fmla="*/ 0 h 2112"/>
              <a:gd name="T11" fmla="*/ 1152 w 1152"/>
              <a:gd name="T12" fmla="*/ 2112 h 2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2112">
                <a:moveTo>
                  <a:pt x="1152" y="0"/>
                </a:moveTo>
                <a:lnTo>
                  <a:pt x="0" y="1680"/>
                </a:lnTo>
                <a:lnTo>
                  <a:pt x="48" y="2112"/>
                </a:lnTo>
              </a:path>
            </a:pathLst>
          </a:cu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5400000" scaled="1"/>
          </a:gradFill>
          <a:ln w="63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623983" y="3656009"/>
            <a:ext cx="172835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JOURNEYMAN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973903" y="6388617"/>
            <a:ext cx="2126443" cy="246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PROBATIONARY PERIOD  (2 YEARS)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7578827" y="495078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0" y="-66448"/>
            <a:ext cx="12192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WG CAREER PROGRESSION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 flipV="1">
            <a:off x="2127089" y="4107718"/>
            <a:ext cx="128270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 flipV="1">
            <a:off x="3427908" y="2000738"/>
            <a:ext cx="1276210" cy="208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 flipV="1">
            <a:off x="4697908" y="819638"/>
            <a:ext cx="711200" cy="1181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 Box 19"/>
          <p:cNvSpPr txBox="1">
            <a:spLocks noChangeArrowheads="1"/>
          </p:cNvSpPr>
          <p:nvPr/>
        </p:nvSpPr>
        <p:spPr bwMode="auto">
          <a:xfrm>
            <a:off x="2136369" y="5921117"/>
            <a:ext cx="373211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APPRENTICE / HELPER / TRAINEE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xt Box 43"/>
          <p:cNvSpPr txBox="1">
            <a:spLocks noChangeArrowheads="1"/>
          </p:cNvSpPr>
          <p:nvPr/>
        </p:nvSpPr>
        <p:spPr bwMode="auto">
          <a:xfrm>
            <a:off x="-75291" y="5166697"/>
            <a:ext cx="1650221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APPRENTICE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(person learning trade from skilled employer)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2-3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497953" y="2512971"/>
            <a:ext cx="2510900" cy="10926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JOURNEYMAN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(person with professional certification to perform common to complex work and provide production support services)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10-17 Yrs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Parallelogram 93"/>
          <p:cNvSpPr/>
          <p:nvPr/>
        </p:nvSpPr>
        <p:spPr>
          <a:xfrm>
            <a:off x="2366633" y="5822272"/>
            <a:ext cx="6198176" cy="18288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8273374" y="4790109"/>
            <a:ext cx="1223551" cy="3744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 Education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Associates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Degree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7970200" y="3805534"/>
            <a:ext cx="1747448" cy="5155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Training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Computer skills</a:t>
            </a:r>
            <a:endParaRPr kumimoji="0" lang="en-US" sz="1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certifications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diplomas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809457" y="6269958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139180" y="6268429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901373" y="6269958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43"/>
          <p:cNvSpPr txBox="1">
            <a:spLocks noChangeArrowheads="1"/>
          </p:cNvSpPr>
          <p:nvPr/>
        </p:nvSpPr>
        <p:spPr bwMode="auto">
          <a:xfrm>
            <a:off x="1362426" y="610478"/>
            <a:ext cx="3341692" cy="10926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JOURNEYMAN (Advanced)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(journeyman with unique ability to work unconventional/one-of-a kind systems or items, sometimes when no technical data is available)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5-7 Yrs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4911678" y="1816167"/>
            <a:ext cx="1165746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736048" y="1692901"/>
            <a:ext cx="2545392" cy="115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548019" y="1668884"/>
            <a:ext cx="0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707805" y="1693792"/>
            <a:ext cx="171569" cy="11975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918370" y="4771440"/>
            <a:ext cx="747860" cy="150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Parallelogram 65"/>
          <p:cNvSpPr/>
          <p:nvPr/>
        </p:nvSpPr>
        <p:spPr>
          <a:xfrm rot="14398530" flipV="1">
            <a:off x="1740269" y="5469500"/>
            <a:ext cx="859966" cy="18288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xt Box 43"/>
          <p:cNvSpPr txBox="1">
            <a:spLocks noChangeArrowheads="1"/>
          </p:cNvSpPr>
          <p:nvPr/>
        </p:nvSpPr>
        <p:spPr bwMode="auto">
          <a:xfrm>
            <a:off x="7572285" y="719150"/>
            <a:ext cx="2422107" cy="419987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 cmpd="dbl">
            <a:noFill/>
            <a:miter lim="800000"/>
            <a:headEnd type="none" w="sm" len="sm"/>
            <a:tailEnd type="none" w="sm" len="sm"/>
          </a:ln>
        </p:spPr>
        <p:txBody>
          <a:bodyPr wrap="square" tIns="0" b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RECOMMENDED </a:t>
            </a:r>
          </a:p>
          <a:p>
            <a:pPr marL="0" marR="0" lvl="0" indent="0" algn="ctr" defTabSz="914400" rtl="0" eaLnBrk="0" fontAlgn="auto" latinLnBrk="0" hangingPunc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Education &amp; Training</a:t>
            </a:r>
          </a:p>
        </p:txBody>
      </p:sp>
      <p:sp>
        <p:nvSpPr>
          <p:cNvPr id="82" name="Text Box 36"/>
          <p:cNvSpPr txBox="1">
            <a:spLocks noChangeArrowheads="1"/>
          </p:cNvSpPr>
          <p:nvPr/>
        </p:nvSpPr>
        <p:spPr bwMode="auto">
          <a:xfrm>
            <a:off x="7808532" y="1654157"/>
            <a:ext cx="2006317" cy="6565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Leadership Training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of the Possible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Lean Mx Repair &amp; Overhaul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Professional Mx Cert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3033272" y="4747069"/>
            <a:ext cx="4840828" cy="18838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39"/>
          <p:cNvSpPr txBox="1">
            <a:spLocks noChangeArrowheads="1"/>
          </p:cNvSpPr>
          <p:nvPr/>
        </p:nvSpPr>
        <p:spPr bwMode="auto">
          <a:xfrm>
            <a:off x="8152578" y="2492523"/>
            <a:ext cx="1318402" cy="3744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 Education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Bachelors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Degree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Text Box 43"/>
          <p:cNvSpPr txBox="1">
            <a:spLocks noChangeArrowheads="1"/>
          </p:cNvSpPr>
          <p:nvPr/>
        </p:nvSpPr>
        <p:spPr bwMode="auto">
          <a:xfrm>
            <a:off x="7335444" y="1160552"/>
            <a:ext cx="2927943" cy="2077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eaLnBrk="0" fontAlgn="auto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defRPr>
            </a:lvl1pPr>
          </a:lstStyle>
          <a:p>
            <a:pPr marL="0" marR="0" lvl="0" indent="0" algn="ctr" defTabSz="914400" rtl="0" eaLnBrk="0" fontAlgn="auto" latinLnBrk="0" hangingPunct="0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alibri" panose="020F0502020204030204"/>
              </a:rPr>
              <a:t>f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progression thru WG grades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Text Box 43"/>
          <p:cNvSpPr txBox="1">
            <a:spLocks noChangeArrowheads="1"/>
          </p:cNvSpPr>
          <p:nvPr/>
        </p:nvSpPr>
        <p:spPr bwMode="auto">
          <a:xfrm>
            <a:off x="7466852" y="6036792"/>
            <a:ext cx="131965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</a:t>
            </a:r>
            <a:r>
              <a:rPr kumimoji="0" 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On-the-job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6789747" y="6268686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13489" y="6269581"/>
            <a:ext cx="5263390" cy="10512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Line 40"/>
          <p:cNvSpPr>
            <a:spLocks noChangeShapeType="1"/>
          </p:cNvSpPr>
          <p:nvPr/>
        </p:nvSpPr>
        <p:spPr bwMode="auto">
          <a:xfrm>
            <a:off x="7048231" y="3907123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Text Box 43"/>
          <p:cNvSpPr txBox="1">
            <a:spLocks noChangeArrowheads="1"/>
          </p:cNvSpPr>
          <p:nvPr/>
        </p:nvSpPr>
        <p:spPr bwMode="auto">
          <a:xfrm>
            <a:off x="5868481" y="3421657"/>
            <a:ext cx="1127340" cy="340414"/>
          </a:xfrm>
          <a:prstGeom prst="rect">
            <a:avLst/>
          </a:prstGeom>
          <a:solidFill>
            <a:schemeClr val="bg1">
              <a:lumMod val="50000"/>
              <a:alpha val="67000"/>
            </a:schemeClr>
          </a:solidFill>
          <a:ln w="19050" cmpd="dbl">
            <a:noFill/>
            <a:miter lim="800000"/>
            <a:headEnd type="none" w="sm" len="sm"/>
            <a:tailEnd type="none" w="sm" len="sm"/>
          </a:ln>
        </p:spPr>
        <p:txBody>
          <a:bodyPr wrap="square" lIns="0" tIns="36576" rIns="0" bIns="9144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REQUIRED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 </a:t>
            </a:r>
          </a:p>
        </p:txBody>
      </p:sp>
      <p:sp>
        <p:nvSpPr>
          <p:cNvPr id="130" name="Text Box 43"/>
          <p:cNvSpPr txBox="1">
            <a:spLocks noChangeArrowheads="1"/>
          </p:cNvSpPr>
          <p:nvPr/>
        </p:nvSpPr>
        <p:spPr bwMode="auto">
          <a:xfrm>
            <a:off x="5530679" y="3846435"/>
            <a:ext cx="1862109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Training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 Training Plan Requirements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Qualifications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Certifications</a:t>
            </a:r>
          </a:p>
        </p:txBody>
      </p:sp>
      <p:sp>
        <p:nvSpPr>
          <p:cNvPr id="102" name="Text Box 43"/>
          <p:cNvSpPr txBox="1">
            <a:spLocks noChangeArrowheads="1"/>
          </p:cNvSpPr>
          <p:nvPr/>
        </p:nvSpPr>
        <p:spPr bwMode="auto">
          <a:xfrm>
            <a:off x="6167233" y="4931234"/>
            <a:ext cx="2004913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0" rIns="0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Training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 Training Plan Requirements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Qualifications</a:t>
            </a:r>
          </a:p>
          <a:p>
            <a:pPr marL="0" marR="0" lvl="0" indent="0" algn="ctr" defTabSz="914400" rtl="0" eaLnBrk="0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Certifications</a:t>
            </a:r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2454064" y="6268429"/>
            <a:ext cx="182880" cy="521208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7624470" y="6388617"/>
            <a:ext cx="124393" cy="401020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8449290" y="6399230"/>
            <a:ext cx="124393" cy="401020"/>
          </a:xfrm>
          <a:prstGeom prst="line">
            <a:avLst/>
          </a:prstGeom>
          <a:ln w="127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3121200" y="168415"/>
            <a:ext cx="422787" cy="5903541"/>
            <a:chOff x="2849052" y="168415"/>
            <a:chExt cx="422787" cy="5903541"/>
          </a:xfrm>
        </p:grpSpPr>
        <p:sp>
          <p:nvSpPr>
            <p:cNvPr id="7" name="Up Arrow 6"/>
            <p:cNvSpPr/>
            <p:nvPr/>
          </p:nvSpPr>
          <p:spPr>
            <a:xfrm rot="2296476">
              <a:off x="2849052" y="168415"/>
              <a:ext cx="422787" cy="5903541"/>
            </a:xfrm>
            <a:prstGeom prst="upArrow">
              <a:avLst/>
            </a:prstGeom>
            <a:solidFill>
              <a:schemeClr val="accent1"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8537613">
              <a:off x="447174" y="2934859"/>
              <a:ext cx="52870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20+   YEAR   CAREER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7" name="Line 31"/>
          <p:cNvSpPr>
            <a:spLocks noChangeShapeType="1"/>
          </p:cNvSpPr>
          <p:nvPr/>
        </p:nvSpPr>
        <p:spPr bwMode="auto">
          <a:xfrm flipH="1">
            <a:off x="67403" y="5100451"/>
            <a:ext cx="1562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4571807" y="1702403"/>
            <a:ext cx="109622" cy="1088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 Box 36"/>
          <p:cNvSpPr txBox="1">
            <a:spLocks noChangeArrowheads="1"/>
          </p:cNvSpPr>
          <p:nvPr/>
        </p:nvSpPr>
        <p:spPr bwMode="auto">
          <a:xfrm>
            <a:off x="8268387" y="5121434"/>
            <a:ext cx="1271848" cy="3744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Leadership Training</a:t>
            </a:r>
          </a:p>
          <a:p>
            <a:pPr marL="0" marR="0" lvl="0" indent="0" algn="ctr" defTabSz="914400" rtl="0" eaLnBrk="0" fontAlgn="auto" latinLnBrk="0" hangingPunct="0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of the Possible</a:t>
            </a:r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6158271" y="1815642"/>
            <a:ext cx="747860" cy="150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886036" y="5753615"/>
            <a:ext cx="33335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RECOMMENDATIONS to become more competitive: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92736" y="5929122"/>
            <a:ext cx="309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become the best at your skill.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899438" y="6126727"/>
            <a:ext cx="332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 formal </a:t>
            </a:r>
            <a:r>
              <a:rPr kumimoji="0" lang="en-US" sz="11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</a:t>
            </a:r>
            <a:r>
              <a:rPr kumimoji="0" lang="en-US" sz="1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Points given on AFSC hiring matrix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906713" y="6334177"/>
            <a:ext cx="33582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marR="0" lvl="0" indent="-1174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 your knowledge with professional, leadership and technical education and training.</a:t>
            </a:r>
            <a:endParaRPr kumimoji="0" lang="en-US" sz="1100" b="1" i="1" u="none" strike="noStrike" kern="120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711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0" grpId="0"/>
      <p:bldP spid="71" grpId="0"/>
      <p:bldP spid="73" grpId="0"/>
    </p:bldLst>
  </p:timing>
</p:sld>
</file>

<file path=ppt/theme/theme1.xml><?xml version="1.0" encoding="utf-8"?>
<a:theme xmlns:a="http://schemas.openxmlformats.org/drawingml/2006/main" name="1_USAF(Unclas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D70E962A59BD4B8EBCC54E8E6AEC85" ma:contentTypeVersion="0" ma:contentTypeDescription="Create a new document." ma:contentTypeScope="" ma:versionID="aaa8c4e00f36e978ec77cd6bdf65338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00EB53-5793-440A-9951-0349DA70101E}"/>
</file>

<file path=customXml/itemProps2.xml><?xml version="1.0" encoding="utf-8"?>
<ds:datastoreItem xmlns:ds="http://schemas.openxmlformats.org/officeDocument/2006/customXml" ds:itemID="{0D677B00-2CAF-48EA-9CE3-09866F19F9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47E60A-8302-4C09-A2E8-4904116CCD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29080</TotalTime>
  <Words>327</Words>
  <Application>Microsoft Office PowerPoint</Application>
  <PresentationFormat>Widescreen</PresentationFormat>
  <Paragraphs>77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Tahoma</vt:lpstr>
      <vt:lpstr>Wingdings</vt:lpstr>
      <vt:lpstr>1_USAF(Unclas)</vt:lpstr>
      <vt:lpstr>Office Theme</vt:lpstr>
      <vt:lpstr>PowerPoint Presentation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VEGAS, KEVIN D NH-03 USAF AFMC AFSC/DZPS</dc:creator>
  <cp:lastModifiedBy>BLANSON, ALEISA S CIV USAF AFMC OC ALC/OMO</cp:lastModifiedBy>
  <cp:revision>1341</cp:revision>
  <cp:lastPrinted>2020-02-11T14:40:15Z</cp:lastPrinted>
  <dcterms:created xsi:type="dcterms:W3CDTF">2019-02-19T16:02:59Z</dcterms:created>
  <dcterms:modified xsi:type="dcterms:W3CDTF">2020-12-22T16:24:28Z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0x010100BCD70E962A59BD4B8EBCC54E8E6AEC85</vt:lpwstr>
  </property>
</Properties>
</file>